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60" r:id="rId3"/>
    <p:sldId id="304" r:id="rId4"/>
    <p:sldId id="303" r:id="rId5"/>
    <p:sldId id="302" r:id="rId6"/>
    <p:sldId id="268" r:id="rId7"/>
    <p:sldId id="305" r:id="rId8"/>
    <p:sldId id="306" r:id="rId9"/>
    <p:sldId id="308" r:id="rId10"/>
    <p:sldId id="307" r:id="rId11"/>
    <p:sldId id="309" r:id="rId12"/>
    <p:sldId id="317" r:id="rId13"/>
    <p:sldId id="318" r:id="rId14"/>
    <p:sldId id="319" r:id="rId15"/>
    <p:sldId id="321" r:id="rId16"/>
    <p:sldId id="320" r:id="rId17"/>
    <p:sldId id="310" r:id="rId18"/>
    <p:sldId id="322" r:id="rId19"/>
    <p:sldId id="323" r:id="rId20"/>
    <p:sldId id="324" r:id="rId21"/>
    <p:sldId id="311" r:id="rId22"/>
    <p:sldId id="325" r:id="rId23"/>
    <p:sldId id="326" r:id="rId24"/>
    <p:sldId id="327" r:id="rId25"/>
    <p:sldId id="328" r:id="rId26"/>
    <p:sldId id="329" r:id="rId27"/>
    <p:sldId id="336" r:id="rId28"/>
    <p:sldId id="312" r:id="rId29"/>
    <p:sldId id="335" r:id="rId30"/>
    <p:sldId id="313" r:id="rId31"/>
    <p:sldId id="26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DF9"/>
    <a:srgbClr val="538234"/>
    <a:srgbClr val="FFC000"/>
    <a:srgbClr val="A4A3A5"/>
    <a:srgbClr val="1E1E1E"/>
    <a:srgbClr val="2196F3"/>
    <a:srgbClr val="FFFF00"/>
    <a:srgbClr val="2096F3"/>
    <a:srgbClr val="042659"/>
    <a:srgbClr val="0521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97"/>
    <p:restoredTop sz="79053"/>
  </p:normalViewPr>
  <p:slideViewPr>
    <p:cSldViewPr snapToGrid="0" snapToObjects="1">
      <p:cViewPr varScale="1">
        <p:scale>
          <a:sx n="120" d="100"/>
          <a:sy n="120" d="100"/>
        </p:scale>
        <p:origin x="25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C74100-391F-A340-94FF-125A8EB08627}" type="datetimeFigureOut">
              <a:rPr lang="en-US" smtClean="0"/>
              <a:t>8/16/17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2D3F26-8444-2048-B9F5-D3B94A0BB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21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Introduction: </a:t>
            </a:r>
          </a:p>
          <a:p>
            <a:r>
              <a:rPr lang="en-US" dirty="0" smtClean="0"/>
              <a:t>Gage the room. </a:t>
            </a:r>
          </a:p>
          <a:p>
            <a:r>
              <a:rPr lang="en-US" dirty="0" smtClean="0"/>
              <a:t>-How</a:t>
            </a:r>
            <a:r>
              <a:rPr lang="en-US" baseline="0" dirty="0" smtClean="0"/>
              <a:t> many people have used Angular2? Firebase? AWS S3?</a:t>
            </a:r>
          </a:p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D3F26-8444-2048-B9F5-D3B94A0BBE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1724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D3F26-8444-2048-B9F5-D3B94A0BBE7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46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D3F26-8444-2048-B9F5-D3B94A0BBE7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724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I’ve been a Product</a:t>
            </a:r>
            <a:r>
              <a:rPr lang="en-US" baseline="0" dirty="0" smtClean="0"/>
              <a:t> Manger for 5 years.</a:t>
            </a:r>
          </a:p>
          <a:p>
            <a:r>
              <a:rPr lang="en-US" baseline="0" dirty="0" smtClean="0"/>
              <a:t>I’ve been a front end developer for the last two years. </a:t>
            </a:r>
          </a:p>
          <a:p>
            <a:r>
              <a:rPr lang="en-US" baseline="0" dirty="0" smtClean="0"/>
              <a:t>I work at </a:t>
            </a:r>
            <a:r>
              <a:rPr lang="en-US" baseline="0" dirty="0" err="1" smtClean="0"/>
              <a:t>Zift</a:t>
            </a:r>
            <a:r>
              <a:rPr lang="en-US" baseline="0" dirty="0" smtClean="0"/>
              <a:t> Solutions during the day, but at night I</a:t>
            </a:r>
            <a:r>
              <a:rPr lang="mr-IN" baseline="0" dirty="0" smtClean="0"/>
              <a:t>’</a:t>
            </a:r>
            <a:r>
              <a:rPr lang="en-US" baseline="0" dirty="0" smtClean="0"/>
              <a:t>m working on a productivity app called </a:t>
            </a:r>
            <a:r>
              <a:rPr lang="en-US" baseline="0" dirty="0" err="1" smtClean="0"/>
              <a:t>Dolist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I’ve worked at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D3F26-8444-2048-B9F5-D3B94A0BBE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512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D3F26-8444-2048-B9F5-D3B94A0BBE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73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a quick plug for </a:t>
            </a:r>
            <a:r>
              <a:rPr lang="en-US" dirty="0" err="1" smtClean="0"/>
              <a:t>Dolist</a:t>
            </a:r>
            <a:r>
              <a:rPr lang="en-US" baseline="0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D3F26-8444-2048-B9F5-D3B94A0BBE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109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D3F26-8444-2048-B9F5-D3B94A0BBE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822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D3F26-8444-2048-B9F5-D3B94A0BBE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640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D3F26-8444-2048-B9F5-D3B94A0BBE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89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D3F26-8444-2048-B9F5-D3B94A0BBE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D3F26-8444-2048-B9F5-D3B94A0BBE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09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Roboto" charset="0"/>
                <a:ea typeface="Roboto" charset="0"/>
                <a:cs typeface="Roboto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charset="0"/>
                <a:ea typeface="Roboto" charset="0"/>
                <a:cs typeface="Roboto" charset="0"/>
              </a:defRPr>
            </a:lvl1pPr>
          </a:lstStyle>
          <a:p>
            <a:fld id="{D162189E-838B-304C-AC28-AD21820CB316}" type="datetimeFigureOut">
              <a:rPr lang="en-US" smtClean="0"/>
              <a:pPr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charset="0"/>
                <a:ea typeface="Roboto" charset="0"/>
                <a:cs typeface="Roboto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charset="0"/>
                <a:ea typeface="Roboto" charset="0"/>
                <a:cs typeface="Roboto" charset="0"/>
              </a:defRPr>
            </a:lvl1pPr>
          </a:lstStyle>
          <a:p>
            <a:fld id="{A5FF7213-C44C-294B-BF19-B6619E3693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554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-1"/>
            <a:ext cx="7644384" cy="6968359"/>
          </a:xfrm>
          <a:prstGeom prst="rect">
            <a:avLst/>
          </a:prstGeom>
          <a:solidFill>
            <a:srgbClr val="E3F2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7"/>
          <p:cNvSpPr/>
          <p:nvPr userDrawn="1"/>
        </p:nvSpPr>
        <p:spPr>
          <a:xfrm rot="14596957">
            <a:off x="2860370" y="-1660199"/>
            <a:ext cx="10590889" cy="8785977"/>
          </a:xfrm>
          <a:custGeom>
            <a:avLst/>
            <a:gdLst>
              <a:gd name="connsiteX0" fmla="*/ 0 w 14547016"/>
              <a:gd name="connsiteY0" fmla="*/ 0 h 11604347"/>
              <a:gd name="connsiteX1" fmla="*/ 14547016 w 14547016"/>
              <a:gd name="connsiteY1" fmla="*/ 0 h 11604347"/>
              <a:gd name="connsiteX2" fmla="*/ 14547016 w 14547016"/>
              <a:gd name="connsiteY2" fmla="*/ 11604347 h 11604347"/>
              <a:gd name="connsiteX3" fmla="*/ 0 w 14547016"/>
              <a:gd name="connsiteY3" fmla="*/ 11604347 h 11604347"/>
              <a:gd name="connsiteX4" fmla="*/ 0 w 14547016"/>
              <a:gd name="connsiteY4" fmla="*/ 0 h 11604347"/>
              <a:gd name="connsiteX0" fmla="*/ 0 w 14547016"/>
              <a:gd name="connsiteY0" fmla="*/ 7393 h 11611740"/>
              <a:gd name="connsiteX1" fmla="*/ 11766288 w 14547016"/>
              <a:gd name="connsiteY1" fmla="*/ 0 h 11611740"/>
              <a:gd name="connsiteX2" fmla="*/ 14547016 w 14547016"/>
              <a:gd name="connsiteY2" fmla="*/ 11611740 h 11611740"/>
              <a:gd name="connsiteX3" fmla="*/ 0 w 14547016"/>
              <a:gd name="connsiteY3" fmla="*/ 11611740 h 11611740"/>
              <a:gd name="connsiteX4" fmla="*/ 0 w 14547016"/>
              <a:gd name="connsiteY4" fmla="*/ 7393 h 11611740"/>
              <a:gd name="connsiteX0" fmla="*/ 0 w 11766288"/>
              <a:gd name="connsiteY0" fmla="*/ 7393 h 11611740"/>
              <a:gd name="connsiteX1" fmla="*/ 11766288 w 11766288"/>
              <a:gd name="connsiteY1" fmla="*/ 0 h 11611740"/>
              <a:gd name="connsiteX2" fmla="*/ 7413914 w 11766288"/>
              <a:gd name="connsiteY2" fmla="*/ 9024672 h 11611740"/>
              <a:gd name="connsiteX3" fmla="*/ 0 w 11766288"/>
              <a:gd name="connsiteY3" fmla="*/ 11611740 h 11611740"/>
              <a:gd name="connsiteX4" fmla="*/ 0 w 11766288"/>
              <a:gd name="connsiteY4" fmla="*/ 7393 h 11611740"/>
              <a:gd name="connsiteX0" fmla="*/ 0 w 11766288"/>
              <a:gd name="connsiteY0" fmla="*/ 7393 h 11611740"/>
              <a:gd name="connsiteX1" fmla="*/ 11766288 w 11766288"/>
              <a:gd name="connsiteY1" fmla="*/ 0 h 11611740"/>
              <a:gd name="connsiteX2" fmla="*/ 7053011 w 11766288"/>
              <a:gd name="connsiteY2" fmla="*/ 9416289 h 11611740"/>
              <a:gd name="connsiteX3" fmla="*/ 0 w 11766288"/>
              <a:gd name="connsiteY3" fmla="*/ 11611740 h 11611740"/>
              <a:gd name="connsiteX4" fmla="*/ 0 w 11766288"/>
              <a:gd name="connsiteY4" fmla="*/ 7393 h 11611740"/>
              <a:gd name="connsiteX0" fmla="*/ 0 w 11766288"/>
              <a:gd name="connsiteY0" fmla="*/ 7393 h 9416289"/>
              <a:gd name="connsiteX1" fmla="*/ 11766288 w 11766288"/>
              <a:gd name="connsiteY1" fmla="*/ 0 h 9416289"/>
              <a:gd name="connsiteX2" fmla="*/ 7053011 w 11766288"/>
              <a:gd name="connsiteY2" fmla="*/ 9416289 h 9416289"/>
              <a:gd name="connsiteX3" fmla="*/ 1962514 w 11766288"/>
              <a:gd name="connsiteY3" fmla="*/ 5597456 h 9416289"/>
              <a:gd name="connsiteX4" fmla="*/ 0 w 11766288"/>
              <a:gd name="connsiteY4" fmla="*/ 7393 h 9416289"/>
              <a:gd name="connsiteX0" fmla="*/ 0 w 11766288"/>
              <a:gd name="connsiteY0" fmla="*/ 7393 h 9416289"/>
              <a:gd name="connsiteX1" fmla="*/ 11766288 w 11766288"/>
              <a:gd name="connsiteY1" fmla="*/ 0 h 9416289"/>
              <a:gd name="connsiteX2" fmla="*/ 7053011 w 11766288"/>
              <a:gd name="connsiteY2" fmla="*/ 9416289 h 9416289"/>
              <a:gd name="connsiteX3" fmla="*/ 930008 w 11766288"/>
              <a:gd name="connsiteY3" fmla="*/ 6347149 h 9416289"/>
              <a:gd name="connsiteX4" fmla="*/ 0 w 11766288"/>
              <a:gd name="connsiteY4" fmla="*/ 7393 h 9416289"/>
              <a:gd name="connsiteX0" fmla="*/ 3110075 w 10836280"/>
              <a:gd name="connsiteY0" fmla="*/ 75385 h 9416289"/>
              <a:gd name="connsiteX1" fmla="*/ 10836280 w 10836280"/>
              <a:gd name="connsiteY1" fmla="*/ 0 h 9416289"/>
              <a:gd name="connsiteX2" fmla="*/ 6123003 w 10836280"/>
              <a:gd name="connsiteY2" fmla="*/ 9416289 h 9416289"/>
              <a:gd name="connsiteX3" fmla="*/ 0 w 10836280"/>
              <a:gd name="connsiteY3" fmla="*/ 6347149 h 9416289"/>
              <a:gd name="connsiteX4" fmla="*/ 3110075 w 10836280"/>
              <a:gd name="connsiteY4" fmla="*/ 75385 h 9416289"/>
              <a:gd name="connsiteX0" fmla="*/ 3110075 w 10836280"/>
              <a:gd name="connsiteY0" fmla="*/ 75385 h 8288706"/>
              <a:gd name="connsiteX1" fmla="*/ 10836280 w 10836280"/>
              <a:gd name="connsiteY1" fmla="*/ 0 h 8288706"/>
              <a:gd name="connsiteX2" fmla="*/ 6526756 w 10836280"/>
              <a:gd name="connsiteY2" fmla="*/ 8288706 h 8288706"/>
              <a:gd name="connsiteX3" fmla="*/ 0 w 10836280"/>
              <a:gd name="connsiteY3" fmla="*/ 6347149 h 8288706"/>
              <a:gd name="connsiteX4" fmla="*/ 3110075 w 10836280"/>
              <a:gd name="connsiteY4" fmla="*/ 75385 h 8288706"/>
              <a:gd name="connsiteX0" fmla="*/ 3110075 w 10836280"/>
              <a:gd name="connsiteY0" fmla="*/ 75385 h 8721867"/>
              <a:gd name="connsiteX1" fmla="*/ 10836280 w 10836280"/>
              <a:gd name="connsiteY1" fmla="*/ 0 h 8721867"/>
              <a:gd name="connsiteX2" fmla="*/ 6411103 w 10836280"/>
              <a:gd name="connsiteY2" fmla="*/ 8721867 h 8721867"/>
              <a:gd name="connsiteX3" fmla="*/ 0 w 10836280"/>
              <a:gd name="connsiteY3" fmla="*/ 6347149 h 8721867"/>
              <a:gd name="connsiteX4" fmla="*/ 3110075 w 10836280"/>
              <a:gd name="connsiteY4" fmla="*/ 75385 h 8721867"/>
              <a:gd name="connsiteX0" fmla="*/ 2821975 w 10548180"/>
              <a:gd name="connsiteY0" fmla="*/ 75385 h 8721867"/>
              <a:gd name="connsiteX1" fmla="*/ 10548180 w 10548180"/>
              <a:gd name="connsiteY1" fmla="*/ 0 h 8721867"/>
              <a:gd name="connsiteX2" fmla="*/ 6123003 w 10548180"/>
              <a:gd name="connsiteY2" fmla="*/ 8721867 h 8721867"/>
              <a:gd name="connsiteX3" fmla="*/ 0 w 10548180"/>
              <a:gd name="connsiteY3" fmla="*/ 5652728 h 8721867"/>
              <a:gd name="connsiteX4" fmla="*/ 2821975 w 10548180"/>
              <a:gd name="connsiteY4" fmla="*/ 75385 h 8721867"/>
              <a:gd name="connsiteX0" fmla="*/ 2821975 w 10548180"/>
              <a:gd name="connsiteY0" fmla="*/ 75385 h 8714907"/>
              <a:gd name="connsiteX1" fmla="*/ 10548180 w 10548180"/>
              <a:gd name="connsiteY1" fmla="*/ 0 h 8714907"/>
              <a:gd name="connsiteX2" fmla="*/ 6179917 w 10548180"/>
              <a:gd name="connsiteY2" fmla="*/ 8714907 h 8714907"/>
              <a:gd name="connsiteX3" fmla="*/ 0 w 10548180"/>
              <a:gd name="connsiteY3" fmla="*/ 5652728 h 8714907"/>
              <a:gd name="connsiteX4" fmla="*/ 2821975 w 10548180"/>
              <a:gd name="connsiteY4" fmla="*/ 75385 h 8714907"/>
              <a:gd name="connsiteX0" fmla="*/ 2821975 w 10548180"/>
              <a:gd name="connsiteY0" fmla="*/ 75385 h 8771867"/>
              <a:gd name="connsiteX1" fmla="*/ 10548180 w 10548180"/>
              <a:gd name="connsiteY1" fmla="*/ 0 h 8771867"/>
              <a:gd name="connsiteX2" fmla="*/ 6204656 w 10548180"/>
              <a:gd name="connsiteY2" fmla="*/ 8771867 h 8771867"/>
              <a:gd name="connsiteX3" fmla="*/ 0 w 10548180"/>
              <a:gd name="connsiteY3" fmla="*/ 5652728 h 8771867"/>
              <a:gd name="connsiteX4" fmla="*/ 2821975 w 10548180"/>
              <a:gd name="connsiteY4" fmla="*/ 75385 h 8771867"/>
              <a:gd name="connsiteX0" fmla="*/ 2821975 w 10590889"/>
              <a:gd name="connsiteY0" fmla="*/ 89495 h 8785977"/>
              <a:gd name="connsiteX1" fmla="*/ 10590889 w 10590889"/>
              <a:gd name="connsiteY1" fmla="*/ 0 h 8785977"/>
              <a:gd name="connsiteX2" fmla="*/ 6204656 w 10590889"/>
              <a:gd name="connsiteY2" fmla="*/ 8785977 h 8785977"/>
              <a:gd name="connsiteX3" fmla="*/ 0 w 10590889"/>
              <a:gd name="connsiteY3" fmla="*/ 5666838 h 8785977"/>
              <a:gd name="connsiteX4" fmla="*/ 2821975 w 10590889"/>
              <a:gd name="connsiteY4" fmla="*/ 89495 h 8785977"/>
              <a:gd name="connsiteX0" fmla="*/ 2779362 w 10590889"/>
              <a:gd name="connsiteY0" fmla="*/ 68046 h 8785977"/>
              <a:gd name="connsiteX1" fmla="*/ 10590889 w 10590889"/>
              <a:gd name="connsiteY1" fmla="*/ 0 h 8785977"/>
              <a:gd name="connsiteX2" fmla="*/ 6204656 w 10590889"/>
              <a:gd name="connsiteY2" fmla="*/ 8785977 h 8785977"/>
              <a:gd name="connsiteX3" fmla="*/ 0 w 10590889"/>
              <a:gd name="connsiteY3" fmla="*/ 5666838 h 8785977"/>
              <a:gd name="connsiteX4" fmla="*/ 2779362 w 10590889"/>
              <a:gd name="connsiteY4" fmla="*/ 68046 h 8785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90889" h="8785977">
                <a:moveTo>
                  <a:pt x="2779362" y="68046"/>
                </a:moveTo>
                <a:lnTo>
                  <a:pt x="10590889" y="0"/>
                </a:lnTo>
                <a:lnTo>
                  <a:pt x="6204656" y="8785977"/>
                </a:lnTo>
                <a:lnTo>
                  <a:pt x="0" y="5666838"/>
                </a:lnTo>
                <a:lnTo>
                  <a:pt x="2779362" y="68046"/>
                </a:lnTo>
                <a:close/>
              </a:path>
            </a:pathLst>
          </a:custGeom>
          <a:solidFill>
            <a:srgbClr val="1976D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 rot="14596957">
            <a:off x="3450938" y="-1656484"/>
            <a:ext cx="10590889" cy="8785977"/>
          </a:xfrm>
          <a:custGeom>
            <a:avLst/>
            <a:gdLst>
              <a:gd name="connsiteX0" fmla="*/ 0 w 14547016"/>
              <a:gd name="connsiteY0" fmla="*/ 0 h 11604347"/>
              <a:gd name="connsiteX1" fmla="*/ 14547016 w 14547016"/>
              <a:gd name="connsiteY1" fmla="*/ 0 h 11604347"/>
              <a:gd name="connsiteX2" fmla="*/ 14547016 w 14547016"/>
              <a:gd name="connsiteY2" fmla="*/ 11604347 h 11604347"/>
              <a:gd name="connsiteX3" fmla="*/ 0 w 14547016"/>
              <a:gd name="connsiteY3" fmla="*/ 11604347 h 11604347"/>
              <a:gd name="connsiteX4" fmla="*/ 0 w 14547016"/>
              <a:gd name="connsiteY4" fmla="*/ 0 h 11604347"/>
              <a:gd name="connsiteX0" fmla="*/ 0 w 14547016"/>
              <a:gd name="connsiteY0" fmla="*/ 7393 h 11611740"/>
              <a:gd name="connsiteX1" fmla="*/ 11766288 w 14547016"/>
              <a:gd name="connsiteY1" fmla="*/ 0 h 11611740"/>
              <a:gd name="connsiteX2" fmla="*/ 14547016 w 14547016"/>
              <a:gd name="connsiteY2" fmla="*/ 11611740 h 11611740"/>
              <a:gd name="connsiteX3" fmla="*/ 0 w 14547016"/>
              <a:gd name="connsiteY3" fmla="*/ 11611740 h 11611740"/>
              <a:gd name="connsiteX4" fmla="*/ 0 w 14547016"/>
              <a:gd name="connsiteY4" fmla="*/ 7393 h 11611740"/>
              <a:gd name="connsiteX0" fmla="*/ 0 w 11766288"/>
              <a:gd name="connsiteY0" fmla="*/ 7393 h 11611740"/>
              <a:gd name="connsiteX1" fmla="*/ 11766288 w 11766288"/>
              <a:gd name="connsiteY1" fmla="*/ 0 h 11611740"/>
              <a:gd name="connsiteX2" fmla="*/ 7413914 w 11766288"/>
              <a:gd name="connsiteY2" fmla="*/ 9024672 h 11611740"/>
              <a:gd name="connsiteX3" fmla="*/ 0 w 11766288"/>
              <a:gd name="connsiteY3" fmla="*/ 11611740 h 11611740"/>
              <a:gd name="connsiteX4" fmla="*/ 0 w 11766288"/>
              <a:gd name="connsiteY4" fmla="*/ 7393 h 11611740"/>
              <a:gd name="connsiteX0" fmla="*/ 0 w 11766288"/>
              <a:gd name="connsiteY0" fmla="*/ 7393 h 11611740"/>
              <a:gd name="connsiteX1" fmla="*/ 11766288 w 11766288"/>
              <a:gd name="connsiteY1" fmla="*/ 0 h 11611740"/>
              <a:gd name="connsiteX2" fmla="*/ 7053011 w 11766288"/>
              <a:gd name="connsiteY2" fmla="*/ 9416289 h 11611740"/>
              <a:gd name="connsiteX3" fmla="*/ 0 w 11766288"/>
              <a:gd name="connsiteY3" fmla="*/ 11611740 h 11611740"/>
              <a:gd name="connsiteX4" fmla="*/ 0 w 11766288"/>
              <a:gd name="connsiteY4" fmla="*/ 7393 h 11611740"/>
              <a:gd name="connsiteX0" fmla="*/ 0 w 11766288"/>
              <a:gd name="connsiteY0" fmla="*/ 7393 h 9416289"/>
              <a:gd name="connsiteX1" fmla="*/ 11766288 w 11766288"/>
              <a:gd name="connsiteY1" fmla="*/ 0 h 9416289"/>
              <a:gd name="connsiteX2" fmla="*/ 7053011 w 11766288"/>
              <a:gd name="connsiteY2" fmla="*/ 9416289 h 9416289"/>
              <a:gd name="connsiteX3" fmla="*/ 1962514 w 11766288"/>
              <a:gd name="connsiteY3" fmla="*/ 5597456 h 9416289"/>
              <a:gd name="connsiteX4" fmla="*/ 0 w 11766288"/>
              <a:gd name="connsiteY4" fmla="*/ 7393 h 9416289"/>
              <a:gd name="connsiteX0" fmla="*/ 0 w 11766288"/>
              <a:gd name="connsiteY0" fmla="*/ 7393 h 9416289"/>
              <a:gd name="connsiteX1" fmla="*/ 11766288 w 11766288"/>
              <a:gd name="connsiteY1" fmla="*/ 0 h 9416289"/>
              <a:gd name="connsiteX2" fmla="*/ 7053011 w 11766288"/>
              <a:gd name="connsiteY2" fmla="*/ 9416289 h 9416289"/>
              <a:gd name="connsiteX3" fmla="*/ 930008 w 11766288"/>
              <a:gd name="connsiteY3" fmla="*/ 6347149 h 9416289"/>
              <a:gd name="connsiteX4" fmla="*/ 0 w 11766288"/>
              <a:gd name="connsiteY4" fmla="*/ 7393 h 9416289"/>
              <a:gd name="connsiteX0" fmla="*/ 3110075 w 10836280"/>
              <a:gd name="connsiteY0" fmla="*/ 75385 h 9416289"/>
              <a:gd name="connsiteX1" fmla="*/ 10836280 w 10836280"/>
              <a:gd name="connsiteY1" fmla="*/ 0 h 9416289"/>
              <a:gd name="connsiteX2" fmla="*/ 6123003 w 10836280"/>
              <a:gd name="connsiteY2" fmla="*/ 9416289 h 9416289"/>
              <a:gd name="connsiteX3" fmla="*/ 0 w 10836280"/>
              <a:gd name="connsiteY3" fmla="*/ 6347149 h 9416289"/>
              <a:gd name="connsiteX4" fmla="*/ 3110075 w 10836280"/>
              <a:gd name="connsiteY4" fmla="*/ 75385 h 9416289"/>
              <a:gd name="connsiteX0" fmla="*/ 3110075 w 10836280"/>
              <a:gd name="connsiteY0" fmla="*/ 75385 h 8288706"/>
              <a:gd name="connsiteX1" fmla="*/ 10836280 w 10836280"/>
              <a:gd name="connsiteY1" fmla="*/ 0 h 8288706"/>
              <a:gd name="connsiteX2" fmla="*/ 6526756 w 10836280"/>
              <a:gd name="connsiteY2" fmla="*/ 8288706 h 8288706"/>
              <a:gd name="connsiteX3" fmla="*/ 0 w 10836280"/>
              <a:gd name="connsiteY3" fmla="*/ 6347149 h 8288706"/>
              <a:gd name="connsiteX4" fmla="*/ 3110075 w 10836280"/>
              <a:gd name="connsiteY4" fmla="*/ 75385 h 8288706"/>
              <a:gd name="connsiteX0" fmla="*/ 3110075 w 10836280"/>
              <a:gd name="connsiteY0" fmla="*/ 75385 h 8721867"/>
              <a:gd name="connsiteX1" fmla="*/ 10836280 w 10836280"/>
              <a:gd name="connsiteY1" fmla="*/ 0 h 8721867"/>
              <a:gd name="connsiteX2" fmla="*/ 6411103 w 10836280"/>
              <a:gd name="connsiteY2" fmla="*/ 8721867 h 8721867"/>
              <a:gd name="connsiteX3" fmla="*/ 0 w 10836280"/>
              <a:gd name="connsiteY3" fmla="*/ 6347149 h 8721867"/>
              <a:gd name="connsiteX4" fmla="*/ 3110075 w 10836280"/>
              <a:gd name="connsiteY4" fmla="*/ 75385 h 8721867"/>
              <a:gd name="connsiteX0" fmla="*/ 2821975 w 10548180"/>
              <a:gd name="connsiteY0" fmla="*/ 75385 h 8721867"/>
              <a:gd name="connsiteX1" fmla="*/ 10548180 w 10548180"/>
              <a:gd name="connsiteY1" fmla="*/ 0 h 8721867"/>
              <a:gd name="connsiteX2" fmla="*/ 6123003 w 10548180"/>
              <a:gd name="connsiteY2" fmla="*/ 8721867 h 8721867"/>
              <a:gd name="connsiteX3" fmla="*/ 0 w 10548180"/>
              <a:gd name="connsiteY3" fmla="*/ 5652728 h 8721867"/>
              <a:gd name="connsiteX4" fmla="*/ 2821975 w 10548180"/>
              <a:gd name="connsiteY4" fmla="*/ 75385 h 8721867"/>
              <a:gd name="connsiteX0" fmla="*/ 2821975 w 10548180"/>
              <a:gd name="connsiteY0" fmla="*/ 75385 h 8714907"/>
              <a:gd name="connsiteX1" fmla="*/ 10548180 w 10548180"/>
              <a:gd name="connsiteY1" fmla="*/ 0 h 8714907"/>
              <a:gd name="connsiteX2" fmla="*/ 6179917 w 10548180"/>
              <a:gd name="connsiteY2" fmla="*/ 8714907 h 8714907"/>
              <a:gd name="connsiteX3" fmla="*/ 0 w 10548180"/>
              <a:gd name="connsiteY3" fmla="*/ 5652728 h 8714907"/>
              <a:gd name="connsiteX4" fmla="*/ 2821975 w 10548180"/>
              <a:gd name="connsiteY4" fmla="*/ 75385 h 8714907"/>
              <a:gd name="connsiteX0" fmla="*/ 2821975 w 10548180"/>
              <a:gd name="connsiteY0" fmla="*/ 75385 h 8771867"/>
              <a:gd name="connsiteX1" fmla="*/ 10548180 w 10548180"/>
              <a:gd name="connsiteY1" fmla="*/ 0 h 8771867"/>
              <a:gd name="connsiteX2" fmla="*/ 6204656 w 10548180"/>
              <a:gd name="connsiteY2" fmla="*/ 8771867 h 8771867"/>
              <a:gd name="connsiteX3" fmla="*/ 0 w 10548180"/>
              <a:gd name="connsiteY3" fmla="*/ 5652728 h 8771867"/>
              <a:gd name="connsiteX4" fmla="*/ 2821975 w 10548180"/>
              <a:gd name="connsiteY4" fmla="*/ 75385 h 8771867"/>
              <a:gd name="connsiteX0" fmla="*/ 2821975 w 10590889"/>
              <a:gd name="connsiteY0" fmla="*/ 89495 h 8785977"/>
              <a:gd name="connsiteX1" fmla="*/ 10590889 w 10590889"/>
              <a:gd name="connsiteY1" fmla="*/ 0 h 8785977"/>
              <a:gd name="connsiteX2" fmla="*/ 6204656 w 10590889"/>
              <a:gd name="connsiteY2" fmla="*/ 8785977 h 8785977"/>
              <a:gd name="connsiteX3" fmla="*/ 0 w 10590889"/>
              <a:gd name="connsiteY3" fmla="*/ 5666838 h 8785977"/>
              <a:gd name="connsiteX4" fmla="*/ 2821975 w 10590889"/>
              <a:gd name="connsiteY4" fmla="*/ 89495 h 8785977"/>
              <a:gd name="connsiteX0" fmla="*/ 2779362 w 10590889"/>
              <a:gd name="connsiteY0" fmla="*/ 68046 h 8785977"/>
              <a:gd name="connsiteX1" fmla="*/ 10590889 w 10590889"/>
              <a:gd name="connsiteY1" fmla="*/ 0 h 8785977"/>
              <a:gd name="connsiteX2" fmla="*/ 6204656 w 10590889"/>
              <a:gd name="connsiteY2" fmla="*/ 8785977 h 8785977"/>
              <a:gd name="connsiteX3" fmla="*/ 0 w 10590889"/>
              <a:gd name="connsiteY3" fmla="*/ 5666838 h 8785977"/>
              <a:gd name="connsiteX4" fmla="*/ 2779362 w 10590889"/>
              <a:gd name="connsiteY4" fmla="*/ 68046 h 8785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90889" h="8785977">
                <a:moveTo>
                  <a:pt x="2779362" y="68046"/>
                </a:moveTo>
                <a:lnTo>
                  <a:pt x="10590889" y="0"/>
                </a:lnTo>
                <a:lnTo>
                  <a:pt x="6204656" y="8785977"/>
                </a:lnTo>
                <a:lnTo>
                  <a:pt x="0" y="5666838"/>
                </a:lnTo>
                <a:lnTo>
                  <a:pt x="2779362" y="68046"/>
                </a:lnTo>
                <a:close/>
              </a:path>
            </a:pathLst>
          </a:cu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5523" y="457200"/>
            <a:ext cx="7038278" cy="95726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86368" y="1414463"/>
            <a:ext cx="3452232" cy="331477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15523" y="1414463"/>
            <a:ext cx="7038278" cy="44545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189E-838B-304C-AC28-AD21820CB316}" type="datetimeFigureOut">
              <a:rPr lang="en-US" smtClean="0"/>
              <a:t>8/16/17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F7213-C44C-294B-BF19-B6619E369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712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189E-838B-304C-AC28-AD21820CB316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F7213-C44C-294B-BF19-B6619E369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881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189E-838B-304C-AC28-AD21820CB316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F7213-C44C-294B-BF19-B6619E369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07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189E-838B-304C-AC28-AD21820CB316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F7213-C44C-294B-BF19-B6619E369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0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189E-838B-304C-AC28-AD21820CB316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F7213-C44C-294B-BF19-B6619E369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52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189E-838B-304C-AC28-AD21820CB316}" type="datetimeFigureOut">
              <a:rPr lang="en-US" smtClean="0"/>
              <a:t>8/16/17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F7213-C44C-294B-BF19-B6619E369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510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189E-838B-304C-AC28-AD21820CB316}" type="datetimeFigureOut">
              <a:rPr lang="en-US" smtClean="0"/>
              <a:t>8/16/17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F7213-C44C-294B-BF19-B6619E369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826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189E-838B-304C-AC28-AD21820CB316}" type="datetimeFigureOut">
              <a:rPr lang="en-US" smtClean="0"/>
              <a:t>8/16/17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F7213-C44C-294B-BF19-B6619E369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73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189E-838B-304C-AC28-AD21820CB316}" type="datetimeFigureOut">
              <a:rPr lang="en-US" smtClean="0"/>
              <a:t>8/16/17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F7213-C44C-294B-BF19-B6619E369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652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20887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189E-838B-304C-AC28-AD21820CB316}" type="datetimeFigureOut">
              <a:rPr lang="en-US" smtClean="0"/>
              <a:t>8/16/17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F7213-C44C-294B-BF19-B6619E369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34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189E-838B-304C-AC28-AD21820CB316}" type="datetimeFigureOut">
              <a:rPr lang="en-US" smtClean="0"/>
              <a:t>8/16/17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F7213-C44C-294B-BF19-B6619E369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21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77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Slab" charset="0"/>
              <a:ea typeface="Roboto Slab" charset="0"/>
              <a:cs typeface="Roboto Slab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fld id="{D162189E-838B-304C-AC28-AD21820CB316}" type="datetimeFigureOut">
              <a:rPr lang="en-US" smtClean="0"/>
              <a:pPr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fld id="{A5FF7213-C44C-294B-BF19-B6619E3693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6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Roboto" charset="0"/>
          <a:ea typeface="Roboto" charset="0"/>
          <a:cs typeface="Roboto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Roboto" charset="0"/>
          <a:ea typeface="Roboto" charset="0"/>
          <a:cs typeface="Roboto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Roboto" charset="0"/>
          <a:ea typeface="Roboto" charset="0"/>
          <a:cs typeface="Roboto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Roboto" charset="0"/>
          <a:ea typeface="Roboto" charset="0"/>
          <a:cs typeface="Roboto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Roboto" charset="0"/>
          <a:ea typeface="Roboto" charset="0"/>
          <a:cs typeface="Roboto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Roboto" charset="0"/>
          <a:ea typeface="Roboto" charset="0"/>
          <a:cs typeface="Roboto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tiff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tiff"/><Relationship Id="rId10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Relationship Id="rId3" Type="http://schemas.openxmlformats.org/officeDocument/2006/relationships/image" Target="../media/image26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5" Type="http://schemas.openxmlformats.org/officeDocument/2006/relationships/image" Target="../media/image9.tiff"/><Relationship Id="rId6" Type="http://schemas.openxmlformats.org/officeDocument/2006/relationships/image" Target="../media/image10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9.tiff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652715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sz="10000" dirty="0" smtClean="0"/>
              <a:t>Keeping State</a:t>
            </a:r>
            <a:endParaRPr lang="en-US" sz="10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32390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 smtClean="0"/>
              <a:t>Have you been putting off learning Redux? </a:t>
            </a:r>
          </a:p>
          <a:p>
            <a:endParaRPr lang="en-US" dirty="0" smtClean="0"/>
          </a:p>
          <a:p>
            <a:r>
              <a:rPr lang="en-US" dirty="0" smtClean="0"/>
              <a:t>Better state than never! #</a:t>
            </a:r>
            <a:r>
              <a:rPr lang="en-US" dirty="0" err="1" smtClean="0"/>
              <a:t>BadPun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8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279571" y="0"/>
            <a:ext cx="6912429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273628" y="2585356"/>
            <a:ext cx="2590800" cy="17526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HomePage</a:t>
            </a:r>
            <a:r>
              <a:rPr lang="en-US" dirty="0" smtClean="0"/>
              <a:t> (Component)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72985" y="3461657"/>
            <a:ext cx="1992085" cy="4844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State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68086" y="578063"/>
            <a:ext cx="4702629" cy="7669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 smtClean="0"/>
              <a:t>The Simplest App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2961"/>
          <a:stretch/>
        </p:blipFill>
        <p:spPr>
          <a:xfrm>
            <a:off x="5712467" y="800547"/>
            <a:ext cx="6264352" cy="532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2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997494" y="4434435"/>
            <a:ext cx="4390698" cy="1767985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73931" y="1973799"/>
            <a:ext cx="2590800" cy="17526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HomePage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73288" y="2850100"/>
            <a:ext cx="1992085" cy="4844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949996" y="1950806"/>
            <a:ext cx="2590800" cy="17526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TaskDetailsPage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249353" y="2850100"/>
            <a:ext cx="1992085" cy="4844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826062" y="1950806"/>
            <a:ext cx="2590800" cy="17526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ArchivePage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125419" y="2827107"/>
            <a:ext cx="1992085" cy="4844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6151"/>
          <a:stretch/>
        </p:blipFill>
        <p:spPr>
          <a:xfrm>
            <a:off x="4268793" y="4618915"/>
            <a:ext cx="3848100" cy="1179960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5644055" y="3774909"/>
            <a:ext cx="1" cy="58802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/>
          <p:cNvSpPr txBox="1">
            <a:spLocks/>
          </p:cNvSpPr>
          <p:nvPr/>
        </p:nvSpPr>
        <p:spPr>
          <a:xfrm>
            <a:off x="468086" y="578063"/>
            <a:ext cx="10536245" cy="7669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 smtClean="0"/>
              <a:t>The Problem: Sibling Components</a:t>
            </a:r>
            <a:endParaRPr lang="en-US" dirty="0"/>
          </a:p>
        </p:txBody>
      </p:sp>
      <p:sp>
        <p:nvSpPr>
          <p:cNvPr id="31" name="&quot;No&quot; Symbol 30"/>
          <p:cNvSpPr/>
          <p:nvPr/>
        </p:nvSpPr>
        <p:spPr>
          <a:xfrm>
            <a:off x="802632" y="1374176"/>
            <a:ext cx="3194862" cy="2905862"/>
          </a:xfrm>
          <a:prstGeom prst="noSmoking">
            <a:avLst>
              <a:gd name="adj" fmla="val 756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&quot;No&quot; Symbol 31"/>
          <p:cNvSpPr/>
          <p:nvPr/>
        </p:nvSpPr>
        <p:spPr>
          <a:xfrm>
            <a:off x="8438736" y="1364468"/>
            <a:ext cx="3194862" cy="2905862"/>
          </a:xfrm>
          <a:prstGeom prst="noSmoking">
            <a:avLst>
              <a:gd name="adj" fmla="val 756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75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1" grpId="0" animBg="1"/>
      <p:bldP spid="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>
            <a:off x="7652657" y="3179816"/>
            <a:ext cx="1621972" cy="89144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838200" y="4212502"/>
            <a:ext cx="2590800" cy="17526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HomePage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714265" y="4787560"/>
            <a:ext cx="2590800" cy="17526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TaskDetailsPage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013622" y="5686854"/>
            <a:ext cx="1992085" cy="4844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90331" y="4189509"/>
            <a:ext cx="2590800" cy="17526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ArchivePage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889688" y="5065810"/>
            <a:ext cx="1992085" cy="4844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State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4714265" y="1678518"/>
            <a:ext cx="2590800" cy="1752602"/>
            <a:chOff x="4714265" y="1678518"/>
            <a:chExt cx="2590800" cy="1752602"/>
          </a:xfrm>
        </p:grpSpPr>
        <p:sp>
          <p:nvSpPr>
            <p:cNvPr id="10" name="Rectangle 9"/>
            <p:cNvSpPr/>
            <p:nvPr/>
          </p:nvSpPr>
          <p:spPr>
            <a:xfrm>
              <a:off x="4714265" y="1678518"/>
              <a:ext cx="2590800" cy="17526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 smtClean="0"/>
            </a:p>
            <a:p>
              <a:pPr algn="ctr"/>
              <a:r>
                <a:rPr lang="en-US" dirty="0" err="1" smtClean="0"/>
                <a:t>AppComponent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013622" y="2577812"/>
              <a:ext cx="1992085" cy="48441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State</a:t>
              </a:r>
              <a:endParaRPr lang="en-US" dirty="0"/>
            </a:p>
          </p:txBody>
        </p:sp>
      </p:grpSp>
      <p:sp>
        <p:nvSpPr>
          <p:cNvPr id="12" name="Title 1"/>
          <p:cNvSpPr txBox="1">
            <a:spLocks/>
          </p:cNvSpPr>
          <p:nvPr/>
        </p:nvSpPr>
        <p:spPr>
          <a:xfrm>
            <a:off x="468086" y="578063"/>
            <a:ext cx="10613571" cy="7669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smtClean="0"/>
              <a:t>Data Down/Events Up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83505" y="5088802"/>
            <a:ext cx="1992085" cy="4844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State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2784006" y="3127328"/>
            <a:ext cx="1710996" cy="83542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792906" y="3147752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@Input</a:t>
            </a:r>
            <a:endParaRPr lang="en-US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957594" y="3547630"/>
            <a:ext cx="0" cy="112234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984104" y="3924674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@Input</a:t>
            </a:r>
            <a:endParaRPr lang="en-US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47772" y="3179816"/>
            <a:ext cx="92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@Input</a:t>
            </a:r>
            <a:endParaRPr lang="en-US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3167145" y="3374314"/>
            <a:ext cx="1442749" cy="73884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6304956" y="3545042"/>
            <a:ext cx="8758" cy="112492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7524328" y="3431120"/>
            <a:ext cx="1128438" cy="64013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548485" y="3885066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Events</a:t>
            </a:r>
            <a:endParaRPr lang="en-US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9286" y="4254398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Events</a:t>
            </a:r>
            <a:endParaRPr lang="en-US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082540" y="3587890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Events</a:t>
            </a:r>
            <a:endParaRPr lang="en-US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883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5" grpId="0" animBg="1"/>
      <p:bldP spid="19" grpId="0"/>
      <p:bldP spid="23" grpId="0"/>
      <p:bldP spid="25" grpId="0"/>
      <p:bldP spid="54" grpId="0"/>
      <p:bldP spid="55" grpId="0"/>
      <p:bldP spid="5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350187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961"/>
          <a:stretch/>
        </p:blipFill>
        <p:spPr>
          <a:xfrm>
            <a:off x="332383" y="1217270"/>
            <a:ext cx="4627369" cy="39314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093" y="1111170"/>
            <a:ext cx="6260369" cy="4497437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5729468" y="0"/>
            <a:ext cx="0" cy="68580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8004" y="672731"/>
            <a:ext cx="4745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State in Component</a:t>
            </a:r>
            <a:endParaRPr lang="en-US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09818" y="488065"/>
            <a:ext cx="4745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Data Down/Events Up</a:t>
            </a:r>
            <a:endParaRPr lang="en-US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926240" y="3053736"/>
            <a:ext cx="45141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922380" y="3264010"/>
            <a:ext cx="45141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117220" y="4863246"/>
            <a:ext cx="45141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8137005" y="672731"/>
            <a:ext cx="84880" cy="4257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9616634" y="657166"/>
            <a:ext cx="84880" cy="4257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8791939" y="644507"/>
            <a:ext cx="84880" cy="4257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8808334" y="2673752"/>
            <a:ext cx="26045" cy="4031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534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350187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21" y="2752479"/>
            <a:ext cx="5448067" cy="8261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21" y="1525609"/>
            <a:ext cx="3581400" cy="774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4793" y="394149"/>
            <a:ext cx="47456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Higher Level Component</a:t>
            </a:r>
            <a:endParaRPr lang="en-US" sz="30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9" y="1270962"/>
            <a:ext cx="3568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Component Handles </a:t>
            </a:r>
            <a:r>
              <a:rPr lang="en-US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the State</a:t>
            </a:r>
            <a:endParaRPr lang="en-US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0150" y="2432876"/>
            <a:ext cx="3568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Add the @Input</a:t>
            </a:r>
            <a:endParaRPr lang="en-US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93" y="3741421"/>
            <a:ext cx="8608510" cy="7845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97" y="4874699"/>
            <a:ext cx="3703314" cy="10356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4875" y="3614246"/>
            <a:ext cx="3568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Catch the Event</a:t>
            </a:r>
            <a:endParaRPr lang="en-US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0821" y="4680142"/>
            <a:ext cx="3568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Handle the Event</a:t>
            </a:r>
            <a:endParaRPr lang="en-US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8688" y="2030881"/>
            <a:ext cx="5702140" cy="150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2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>
            <a:off x="7652657" y="3179816"/>
            <a:ext cx="1621972" cy="89144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838200" y="4212502"/>
            <a:ext cx="2590800" cy="17526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HomePage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714265" y="4787560"/>
            <a:ext cx="2590800" cy="17526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TaskDetailsPage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013622" y="5686854"/>
            <a:ext cx="1992085" cy="4844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90331" y="4189509"/>
            <a:ext cx="2590800" cy="17526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ArchivePage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889688" y="5065810"/>
            <a:ext cx="1992085" cy="4844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State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4714265" y="1678518"/>
            <a:ext cx="2590800" cy="1752602"/>
            <a:chOff x="4714265" y="1678518"/>
            <a:chExt cx="2590800" cy="1752602"/>
          </a:xfrm>
        </p:grpSpPr>
        <p:sp>
          <p:nvSpPr>
            <p:cNvPr id="10" name="Rectangle 9"/>
            <p:cNvSpPr/>
            <p:nvPr/>
          </p:nvSpPr>
          <p:spPr>
            <a:xfrm>
              <a:off x="4714265" y="1678518"/>
              <a:ext cx="2590800" cy="17526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 smtClean="0"/>
            </a:p>
            <a:p>
              <a:pPr algn="ctr"/>
              <a:r>
                <a:rPr lang="en-US" dirty="0" err="1" smtClean="0"/>
                <a:t>AppComponent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013622" y="2577812"/>
              <a:ext cx="1992085" cy="48441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State</a:t>
              </a:r>
              <a:endParaRPr lang="en-US" dirty="0"/>
            </a:p>
          </p:txBody>
        </p:sp>
      </p:grpSp>
      <p:sp>
        <p:nvSpPr>
          <p:cNvPr id="12" name="Title 1"/>
          <p:cNvSpPr txBox="1">
            <a:spLocks/>
          </p:cNvSpPr>
          <p:nvPr/>
        </p:nvSpPr>
        <p:spPr>
          <a:xfrm>
            <a:off x="468086" y="578063"/>
            <a:ext cx="10613571" cy="7669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 smtClean="0"/>
              <a:t>Data Down/Events Up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83505" y="5088802"/>
            <a:ext cx="1992085" cy="4844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State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2784006" y="3127328"/>
            <a:ext cx="1710996" cy="83542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792906" y="3147752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@Input</a:t>
            </a:r>
            <a:endParaRPr lang="en-US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957594" y="3547630"/>
            <a:ext cx="0" cy="112234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984104" y="3924674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@Input</a:t>
            </a:r>
            <a:endParaRPr lang="en-US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47772" y="3179816"/>
            <a:ext cx="92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@Input</a:t>
            </a:r>
            <a:endParaRPr lang="en-US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3167145" y="3374314"/>
            <a:ext cx="1442749" cy="73884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6304956" y="3545042"/>
            <a:ext cx="8758" cy="112492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7524328" y="3431120"/>
            <a:ext cx="1128438" cy="64013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548485" y="3885066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Events</a:t>
            </a:r>
            <a:endParaRPr lang="en-US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59286" y="4254398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Events</a:t>
            </a:r>
            <a:endParaRPr lang="en-US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082540" y="3587890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Events</a:t>
            </a:r>
            <a:endParaRPr lang="en-US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03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8200" y="4212502"/>
            <a:ext cx="2590800" cy="17526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HomePage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714265" y="4787560"/>
            <a:ext cx="2590800" cy="17526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TaskDetailsPage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013622" y="5699903"/>
            <a:ext cx="1992085" cy="4844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90331" y="4189509"/>
            <a:ext cx="2590800" cy="17526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ArchivePage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889688" y="5065810"/>
            <a:ext cx="1992085" cy="4844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714265" y="1678517"/>
            <a:ext cx="2590800" cy="17526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AppComponent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13622" y="2590860"/>
            <a:ext cx="1992085" cy="4844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State</a:t>
            </a:r>
            <a:endParaRPr lang="en-US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68086" y="578063"/>
            <a:ext cx="10613571" cy="7669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 smtClean="0"/>
              <a:t>Put It In A Service!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83505" y="5101850"/>
            <a:ext cx="1992085" cy="4844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State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8490857" y="1122456"/>
            <a:ext cx="2590800" cy="1752602"/>
            <a:chOff x="8640536" y="1014678"/>
            <a:chExt cx="2590800" cy="1752602"/>
          </a:xfrm>
        </p:grpSpPr>
        <p:sp>
          <p:nvSpPr>
            <p:cNvPr id="26" name="Rectangle 25"/>
            <p:cNvSpPr/>
            <p:nvPr/>
          </p:nvSpPr>
          <p:spPr>
            <a:xfrm>
              <a:off x="8640536" y="1014678"/>
              <a:ext cx="2590800" cy="17526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 smtClean="0"/>
            </a:p>
            <a:p>
              <a:pPr algn="ctr"/>
              <a:r>
                <a:rPr lang="en-US" dirty="0" err="1" smtClean="0"/>
                <a:t>TaskDataService</a:t>
              </a:r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8939893" y="1967648"/>
              <a:ext cx="1992085" cy="48441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State</a:t>
              </a:r>
              <a:endParaRPr lang="en-US" dirty="0"/>
            </a:p>
          </p:txBody>
        </p:sp>
      </p:grpSp>
      <p:cxnSp>
        <p:nvCxnSpPr>
          <p:cNvPr id="5" name="Straight Connector 4"/>
          <p:cNvCxnSpPr>
            <a:stCxn id="27" idx="2"/>
            <a:endCxn id="11" idx="3"/>
          </p:cNvCxnSpPr>
          <p:nvPr/>
        </p:nvCxnSpPr>
        <p:spPr>
          <a:xfrm flipH="1">
            <a:off x="7005707" y="2559841"/>
            <a:ext cx="2780550" cy="273227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7" idx="2"/>
            <a:endCxn id="9" idx="0"/>
          </p:cNvCxnSpPr>
          <p:nvPr/>
        </p:nvCxnSpPr>
        <p:spPr>
          <a:xfrm>
            <a:off x="9786257" y="2559841"/>
            <a:ext cx="99474" cy="250596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7" idx="2"/>
            <a:endCxn id="7" idx="3"/>
          </p:cNvCxnSpPr>
          <p:nvPr/>
        </p:nvCxnSpPr>
        <p:spPr>
          <a:xfrm flipH="1">
            <a:off x="7005707" y="2559841"/>
            <a:ext cx="2780550" cy="338227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7" idx="2"/>
            <a:endCxn id="15" idx="3"/>
          </p:cNvCxnSpPr>
          <p:nvPr/>
        </p:nvCxnSpPr>
        <p:spPr>
          <a:xfrm flipH="1">
            <a:off x="3075590" y="2559841"/>
            <a:ext cx="6710667" cy="2784217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06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350187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79" y="753873"/>
            <a:ext cx="5381809" cy="38662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9879" y="246924"/>
            <a:ext cx="4745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Data Down/Events Up</a:t>
            </a:r>
            <a:endParaRPr lang="en-US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711688" y="0"/>
            <a:ext cx="0" cy="68580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815" y="4867566"/>
            <a:ext cx="4046301" cy="17430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816" y="5071411"/>
            <a:ext cx="3031121" cy="13353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75093" y="246924"/>
            <a:ext cx="4745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State in a Service</a:t>
            </a:r>
            <a:endParaRPr lang="en-US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2540" y="695998"/>
            <a:ext cx="6049460" cy="4119282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1874376" y="834896"/>
            <a:ext cx="18295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33642" y="2410982"/>
            <a:ext cx="1098388" cy="81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33642" y="2596543"/>
            <a:ext cx="25890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55490" y="3987435"/>
            <a:ext cx="153629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769980" y="1410130"/>
            <a:ext cx="45141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906227" y="3044089"/>
            <a:ext cx="45141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8877782" y="4734046"/>
            <a:ext cx="9645" cy="4185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23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8200" y="4212502"/>
            <a:ext cx="2590800" cy="17526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HomePage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714265" y="4787560"/>
            <a:ext cx="2590800" cy="17526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TaskDetailsPage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013622" y="5699903"/>
            <a:ext cx="1992085" cy="4844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90331" y="4189509"/>
            <a:ext cx="2590800" cy="17526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ArchivePage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889688" y="5065810"/>
            <a:ext cx="1992085" cy="4844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714265" y="1678517"/>
            <a:ext cx="2590800" cy="17526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AppComponent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13622" y="2590860"/>
            <a:ext cx="1992085" cy="4844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State</a:t>
            </a:r>
            <a:endParaRPr lang="en-US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68086" y="578063"/>
            <a:ext cx="10613571" cy="7669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Put It In A Service!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83505" y="5101850"/>
            <a:ext cx="1992085" cy="4844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State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8490857" y="1122456"/>
            <a:ext cx="2590800" cy="1752602"/>
            <a:chOff x="8640536" y="1014678"/>
            <a:chExt cx="2590800" cy="1752602"/>
          </a:xfrm>
        </p:grpSpPr>
        <p:sp>
          <p:nvSpPr>
            <p:cNvPr id="26" name="Rectangle 25"/>
            <p:cNvSpPr/>
            <p:nvPr/>
          </p:nvSpPr>
          <p:spPr>
            <a:xfrm>
              <a:off x="8640536" y="1014678"/>
              <a:ext cx="2590800" cy="17526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 smtClean="0"/>
            </a:p>
            <a:p>
              <a:pPr algn="ctr"/>
              <a:r>
                <a:rPr lang="en-US" dirty="0" err="1" smtClean="0"/>
                <a:t>TaskDataService</a:t>
              </a:r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8939893" y="1967648"/>
              <a:ext cx="1992085" cy="48441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State</a:t>
              </a:r>
              <a:endParaRPr lang="en-US" dirty="0"/>
            </a:p>
          </p:txBody>
        </p:sp>
      </p:grpSp>
      <p:cxnSp>
        <p:nvCxnSpPr>
          <p:cNvPr id="5" name="Straight Connector 4"/>
          <p:cNvCxnSpPr>
            <a:stCxn id="27" idx="2"/>
            <a:endCxn id="11" idx="3"/>
          </p:cNvCxnSpPr>
          <p:nvPr/>
        </p:nvCxnSpPr>
        <p:spPr>
          <a:xfrm flipH="1">
            <a:off x="7005707" y="2559841"/>
            <a:ext cx="2780550" cy="273227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7" idx="2"/>
            <a:endCxn id="9" idx="0"/>
          </p:cNvCxnSpPr>
          <p:nvPr/>
        </p:nvCxnSpPr>
        <p:spPr>
          <a:xfrm>
            <a:off x="9786257" y="2559841"/>
            <a:ext cx="99474" cy="250596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7" idx="2"/>
            <a:endCxn id="7" idx="3"/>
          </p:cNvCxnSpPr>
          <p:nvPr/>
        </p:nvCxnSpPr>
        <p:spPr>
          <a:xfrm flipH="1">
            <a:off x="7005707" y="2559841"/>
            <a:ext cx="2780550" cy="338227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7" idx="2"/>
            <a:endCxn id="15" idx="3"/>
          </p:cNvCxnSpPr>
          <p:nvPr/>
        </p:nvCxnSpPr>
        <p:spPr>
          <a:xfrm flipH="1">
            <a:off x="3075590" y="2559841"/>
            <a:ext cx="6710667" cy="2784217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57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350187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9879" y="246924"/>
            <a:ext cx="4745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State in a Service</a:t>
            </a:r>
            <a:endParaRPr lang="en-US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711688" y="0"/>
            <a:ext cx="0" cy="68580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41" y="4369855"/>
            <a:ext cx="4046301" cy="174302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75093" y="246924"/>
            <a:ext cx="4745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State in a Service With Observables</a:t>
            </a:r>
            <a:endParaRPr lang="en-US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139" y="1252406"/>
            <a:ext cx="4331504" cy="26395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1842" y="1134822"/>
            <a:ext cx="4818421" cy="25791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3518" y="4232543"/>
            <a:ext cx="4445643" cy="167186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466136" y="2595311"/>
            <a:ext cx="4514127" cy="4282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 </a:t>
            </a: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525965" y="4484064"/>
            <a:ext cx="914400" cy="4583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76" y="1148844"/>
            <a:ext cx="3792799" cy="3791648"/>
          </a:xfrm>
          <a:prstGeom prst="ellipse">
            <a:avLst/>
          </a:prstGeom>
          <a:ln w="63500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5401382" y="957068"/>
            <a:ext cx="5972537" cy="914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Scott Wittrock</a:t>
            </a:r>
            <a:endParaRPr lang="en-US" sz="4800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10793" y="5788551"/>
            <a:ext cx="2756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scott@dolist.io</a:t>
            </a:r>
            <a:endParaRPr lang="en-US" sz="2800" b="1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052" y="5826941"/>
            <a:ext cx="525636" cy="52563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235880" y="5773854"/>
            <a:ext cx="46257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@fixitinpost42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7503" y="5718803"/>
            <a:ext cx="696152" cy="696152"/>
          </a:xfrm>
          <a:prstGeom prst="rect">
            <a:avLst/>
          </a:prstGeom>
        </p:spPr>
      </p:pic>
      <p:sp>
        <p:nvSpPr>
          <p:cNvPr id="15" name="Text Placeholder 3"/>
          <p:cNvSpPr txBox="1">
            <a:spLocks/>
          </p:cNvSpPr>
          <p:nvPr/>
        </p:nvSpPr>
        <p:spPr>
          <a:xfrm>
            <a:off x="5401382" y="1826326"/>
            <a:ext cx="6366077" cy="11307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Raleigh </a:t>
            </a:r>
            <a:r>
              <a:rPr lang="en-US" dirty="0" smtClean="0">
                <a:sym typeface="Wingdings"/>
              </a:rPr>
              <a:t> </a:t>
            </a:r>
            <a:r>
              <a:rPr lang="en-US" dirty="0" smtClean="0"/>
              <a:t>Brooklyn </a:t>
            </a:r>
            <a:r>
              <a:rPr lang="en-US" dirty="0" smtClean="0">
                <a:sym typeface="Wingdings"/>
              </a:rPr>
              <a:t> </a:t>
            </a:r>
            <a:r>
              <a:rPr lang="en-US" dirty="0" smtClean="0"/>
              <a:t>Minneapolis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01382" y="3445636"/>
            <a:ext cx="6064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Current Employment</a:t>
            </a:r>
            <a:endParaRPr lang="en-US" sz="2000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78"/>
          <a:stretch/>
        </p:blipFill>
        <p:spPr>
          <a:xfrm>
            <a:off x="9676624" y="3948749"/>
            <a:ext cx="1875991" cy="874941"/>
          </a:xfrm>
          <a:prstGeom prst="rect">
            <a:avLst/>
          </a:prstGeom>
          <a:effectLst/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033" y="4084992"/>
            <a:ext cx="619944" cy="6199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687" y="3953215"/>
            <a:ext cx="889172" cy="8891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biLevel thresh="25000"/>
          </a:blip>
          <a:stretch>
            <a:fillRect/>
          </a:stretch>
        </p:blipFill>
        <p:spPr>
          <a:xfrm>
            <a:off x="6426579" y="4084992"/>
            <a:ext cx="1911779" cy="554618"/>
          </a:xfrm>
          <a:prstGeom prst="rect">
            <a:avLst/>
          </a:prstGeom>
          <a:effectLst/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88" y="5776976"/>
            <a:ext cx="599033" cy="60188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096247" y="5788551"/>
            <a:ext cx="36022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Triangle Dev - </a:t>
            </a:r>
            <a:r>
              <a:rPr lang="en-US" sz="1400" b="1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triangledevs.slack.com</a:t>
            </a:r>
            <a:endParaRPr lang="en-US" sz="1400" b="1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Triangle </a:t>
            </a:r>
            <a:r>
              <a:rPr lang="en-US" sz="1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Product - </a:t>
            </a:r>
            <a:r>
              <a:rPr lang="en-US" sz="1400" b="1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triproduct.slack.com</a:t>
            </a:r>
            <a:endParaRPr lang="en-US" sz="1400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8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8200" y="4212502"/>
            <a:ext cx="2590800" cy="17526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HomePage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714265" y="4787560"/>
            <a:ext cx="2590800" cy="17526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TaskDetailsPage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013622" y="5699903"/>
            <a:ext cx="1992085" cy="4844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90331" y="4189509"/>
            <a:ext cx="2590800" cy="17526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ArchivePage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889688" y="5065810"/>
            <a:ext cx="1992085" cy="4844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714265" y="1678517"/>
            <a:ext cx="2590800" cy="17526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AppComponent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13622" y="2590860"/>
            <a:ext cx="1992085" cy="4844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State</a:t>
            </a:r>
            <a:endParaRPr lang="en-US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68086" y="578063"/>
            <a:ext cx="10613571" cy="7669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Put It In A Service!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83505" y="5101850"/>
            <a:ext cx="1992085" cy="4844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State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8490857" y="1122456"/>
            <a:ext cx="2590800" cy="1752602"/>
            <a:chOff x="8640536" y="1014678"/>
            <a:chExt cx="2590800" cy="1752602"/>
          </a:xfrm>
        </p:grpSpPr>
        <p:sp>
          <p:nvSpPr>
            <p:cNvPr id="26" name="Rectangle 25"/>
            <p:cNvSpPr/>
            <p:nvPr/>
          </p:nvSpPr>
          <p:spPr>
            <a:xfrm>
              <a:off x="8640536" y="1014678"/>
              <a:ext cx="2590800" cy="17526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 smtClean="0"/>
            </a:p>
            <a:p>
              <a:pPr algn="ctr"/>
              <a:r>
                <a:rPr lang="en-US" dirty="0" err="1" smtClean="0"/>
                <a:t>TaskDataService</a:t>
              </a:r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8939893" y="1967648"/>
              <a:ext cx="1992085" cy="48441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State</a:t>
              </a:r>
              <a:endParaRPr lang="en-US" dirty="0"/>
            </a:p>
          </p:txBody>
        </p:sp>
      </p:grpSp>
      <p:cxnSp>
        <p:nvCxnSpPr>
          <p:cNvPr id="5" name="Straight Connector 4"/>
          <p:cNvCxnSpPr>
            <a:stCxn id="27" idx="2"/>
            <a:endCxn id="11" idx="3"/>
          </p:cNvCxnSpPr>
          <p:nvPr/>
        </p:nvCxnSpPr>
        <p:spPr>
          <a:xfrm flipH="1">
            <a:off x="7005707" y="2559841"/>
            <a:ext cx="2780550" cy="273227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7" idx="2"/>
            <a:endCxn id="9" idx="0"/>
          </p:cNvCxnSpPr>
          <p:nvPr/>
        </p:nvCxnSpPr>
        <p:spPr>
          <a:xfrm>
            <a:off x="9786257" y="2559841"/>
            <a:ext cx="99474" cy="250596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7" idx="2"/>
            <a:endCxn id="7" idx="3"/>
          </p:cNvCxnSpPr>
          <p:nvPr/>
        </p:nvCxnSpPr>
        <p:spPr>
          <a:xfrm flipH="1">
            <a:off x="7005707" y="2559841"/>
            <a:ext cx="2780550" cy="338227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7" idx="2"/>
            <a:endCxn id="15" idx="3"/>
          </p:cNvCxnSpPr>
          <p:nvPr/>
        </p:nvCxnSpPr>
        <p:spPr>
          <a:xfrm flipH="1">
            <a:off x="3075590" y="2559841"/>
            <a:ext cx="6710667" cy="2784217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70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430684" y="2453161"/>
            <a:ext cx="7296735" cy="165585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algn="ctr"/>
            <a:r>
              <a:rPr lang="en-US" dirty="0" smtClean="0"/>
              <a:t>Ok this seems complex and kind of sucks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49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430684" y="2453161"/>
            <a:ext cx="7296735" cy="16558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algn="ctr"/>
            <a:r>
              <a:rPr lang="en-US" dirty="0" smtClean="0"/>
              <a:t>Somebody must have solved this problem already!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70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430684" y="2453161"/>
            <a:ext cx="7296735" cy="16558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algn="ctr"/>
            <a:r>
              <a:rPr lang="en-US" dirty="0" smtClean="0"/>
              <a:t>They did!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65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430684" y="2453161"/>
            <a:ext cx="7296735" cy="16558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algn="ctr"/>
            <a:r>
              <a:rPr lang="en-US" dirty="0" smtClean="0"/>
              <a:t>Enter Redux!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55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5085" y="2291896"/>
            <a:ext cx="8218713" cy="930275"/>
          </a:xfrm>
        </p:spPr>
        <p:txBody>
          <a:bodyPr/>
          <a:lstStyle/>
          <a:p>
            <a:r>
              <a:rPr lang="en-US" dirty="0" smtClean="0"/>
              <a:t>Redux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7741" y="3020578"/>
            <a:ext cx="7943955" cy="1736616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Redux is a predictable state container for JavaScript apps</a:t>
            </a:r>
            <a:r>
              <a:rPr lang="en-US" dirty="0" smtClean="0"/>
              <a:t>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088572" y="2477092"/>
            <a:ext cx="1741714" cy="174171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smtClean="0"/>
              <a:t>R</a:t>
            </a:r>
            <a:endParaRPr lang="en-US" sz="9600" b="1" dirty="0"/>
          </a:p>
        </p:txBody>
      </p:sp>
      <p:sp>
        <p:nvSpPr>
          <p:cNvPr id="5" name="Rectangle 4"/>
          <p:cNvSpPr/>
          <p:nvPr/>
        </p:nvSpPr>
        <p:spPr>
          <a:xfrm>
            <a:off x="3202466" y="3975735"/>
            <a:ext cx="27121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redux.js.org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89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3526" y="185304"/>
            <a:ext cx="8218713" cy="930275"/>
          </a:xfrm>
        </p:spPr>
        <p:txBody>
          <a:bodyPr/>
          <a:lstStyle/>
          <a:p>
            <a:pPr algn="ctr"/>
            <a:r>
              <a:rPr lang="en-US" dirty="0" smtClean="0"/>
              <a:t>The Parts of Redux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4916" y="1806751"/>
            <a:ext cx="9645433" cy="520861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 smtClean="0"/>
              <a:t>Immutable way to store application state in a single JavaScript object.</a:t>
            </a:r>
            <a:endParaRPr lang="en-US" sz="2000" dirty="0"/>
          </a:p>
        </p:txBody>
      </p:sp>
      <p:sp>
        <p:nvSpPr>
          <p:cNvPr id="4" name="Oval 3"/>
          <p:cNvSpPr/>
          <p:nvPr/>
        </p:nvSpPr>
        <p:spPr>
          <a:xfrm>
            <a:off x="782669" y="1278864"/>
            <a:ext cx="1093946" cy="109394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 smtClean="0"/>
              <a:t>S</a:t>
            </a:r>
            <a:endParaRPr lang="en-US" sz="5000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264916" y="1383036"/>
            <a:ext cx="9645433" cy="520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dirty="0" smtClean="0"/>
              <a:t>Store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264916" y="4433350"/>
            <a:ext cx="9645433" cy="520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sz="2000" dirty="0" smtClean="0"/>
              <a:t>Pure function that specifies how the state changes in response to an action.</a:t>
            </a:r>
            <a:endParaRPr lang="en-US" sz="2000" dirty="0"/>
          </a:p>
        </p:txBody>
      </p:sp>
      <p:sp>
        <p:nvSpPr>
          <p:cNvPr id="8" name="Oval 7"/>
          <p:cNvSpPr/>
          <p:nvPr/>
        </p:nvSpPr>
        <p:spPr>
          <a:xfrm>
            <a:off x="782669" y="3943732"/>
            <a:ext cx="1093946" cy="1093946"/>
          </a:xfrm>
          <a:prstGeom prst="ellipse">
            <a:avLst/>
          </a:prstGeom>
          <a:solidFill>
            <a:srgbClr val="538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 smtClean="0"/>
              <a:t>R</a:t>
            </a:r>
            <a:endParaRPr lang="en-US" sz="5000" b="1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264916" y="4009635"/>
            <a:ext cx="9645433" cy="520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dirty="0" smtClean="0"/>
              <a:t>Reducers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264916" y="2939428"/>
            <a:ext cx="9645433" cy="7312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 smtClean="0"/>
              <a:t>Payloads </a:t>
            </a:r>
            <a:r>
              <a:rPr lang="en-US" sz="2000" dirty="0"/>
              <a:t>of information that send data from your application to your store. </a:t>
            </a:r>
            <a:r>
              <a:rPr lang="en-US" sz="2000" dirty="0" smtClean="0"/>
              <a:t>Actions define what happened, but not how the state will change.</a:t>
            </a:r>
            <a:endParaRPr lang="en-US" sz="2000" dirty="0"/>
          </a:p>
        </p:txBody>
      </p:sp>
      <p:sp>
        <p:nvSpPr>
          <p:cNvPr id="14" name="Oval 13"/>
          <p:cNvSpPr/>
          <p:nvPr/>
        </p:nvSpPr>
        <p:spPr>
          <a:xfrm>
            <a:off x="782669" y="2537340"/>
            <a:ext cx="1093946" cy="10939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 smtClean="0"/>
              <a:t>A</a:t>
            </a:r>
            <a:endParaRPr lang="en-US" sz="5000" b="1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2264916" y="2515712"/>
            <a:ext cx="9645433" cy="520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dirty="0" smtClean="0"/>
              <a:t>Actions</a:t>
            </a:r>
            <a:endParaRPr lang="en-US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264916" y="5847941"/>
            <a:ext cx="9645433" cy="520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sz="2000" dirty="0" smtClean="0"/>
              <a:t>A way to handle side effects, and </a:t>
            </a:r>
            <a:r>
              <a:rPr lang="en-US" sz="2000" dirty="0" err="1" smtClean="0"/>
              <a:t>async</a:t>
            </a:r>
            <a:r>
              <a:rPr lang="en-US" sz="2000" dirty="0" smtClean="0"/>
              <a:t> calls. </a:t>
            </a:r>
            <a:endParaRPr lang="en-US" sz="2000" dirty="0"/>
          </a:p>
        </p:txBody>
      </p:sp>
      <p:sp>
        <p:nvSpPr>
          <p:cNvPr id="17" name="Oval 16"/>
          <p:cNvSpPr/>
          <p:nvPr/>
        </p:nvSpPr>
        <p:spPr>
          <a:xfrm>
            <a:off x="782669" y="5320054"/>
            <a:ext cx="1093946" cy="1093946"/>
          </a:xfrm>
          <a:prstGeom prst="ellipse">
            <a:avLst/>
          </a:prstGeom>
          <a:solidFill>
            <a:srgbClr val="FF2D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 smtClean="0"/>
              <a:t>E</a:t>
            </a:r>
            <a:endParaRPr lang="en-US" sz="5000" b="1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2264916" y="5424226"/>
            <a:ext cx="9645433" cy="520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dirty="0" smtClean="0"/>
              <a:t>Effects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36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3526" y="185304"/>
            <a:ext cx="8218713" cy="930275"/>
          </a:xfrm>
        </p:spPr>
        <p:txBody>
          <a:bodyPr/>
          <a:lstStyle/>
          <a:p>
            <a:pPr algn="ctr"/>
            <a:r>
              <a:rPr lang="en-US" dirty="0" smtClean="0"/>
              <a:t>How they work together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914831" y="1947030"/>
            <a:ext cx="1786911" cy="178691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b="1" dirty="0" smtClean="0"/>
              <a:t>S</a:t>
            </a:r>
            <a:endParaRPr lang="en-US" sz="7000" b="1" dirty="0"/>
          </a:p>
        </p:txBody>
      </p:sp>
      <p:sp>
        <p:nvSpPr>
          <p:cNvPr id="8" name="Oval 7"/>
          <p:cNvSpPr/>
          <p:nvPr/>
        </p:nvSpPr>
        <p:spPr>
          <a:xfrm>
            <a:off x="8978783" y="1947029"/>
            <a:ext cx="1786911" cy="1786911"/>
          </a:xfrm>
          <a:prstGeom prst="ellipse">
            <a:avLst/>
          </a:prstGeom>
          <a:solidFill>
            <a:srgbClr val="538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b="1" dirty="0" smtClean="0"/>
              <a:t>R</a:t>
            </a:r>
            <a:endParaRPr lang="en-US" sz="7000" b="1" dirty="0"/>
          </a:p>
        </p:txBody>
      </p:sp>
      <p:sp>
        <p:nvSpPr>
          <p:cNvPr id="14" name="Oval 13"/>
          <p:cNvSpPr/>
          <p:nvPr/>
        </p:nvSpPr>
        <p:spPr>
          <a:xfrm>
            <a:off x="775505" y="1947030"/>
            <a:ext cx="1786911" cy="17869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b="1" dirty="0" smtClean="0"/>
              <a:t>A</a:t>
            </a:r>
            <a:endParaRPr lang="en-US" sz="7000" b="1" dirty="0"/>
          </a:p>
        </p:txBody>
      </p:sp>
      <p:sp>
        <p:nvSpPr>
          <p:cNvPr id="17" name="Oval 16"/>
          <p:cNvSpPr/>
          <p:nvPr/>
        </p:nvSpPr>
        <p:spPr>
          <a:xfrm>
            <a:off x="4914831" y="4657990"/>
            <a:ext cx="1786911" cy="1786911"/>
          </a:xfrm>
          <a:prstGeom prst="ellipse">
            <a:avLst/>
          </a:prstGeom>
          <a:solidFill>
            <a:srgbClr val="FF2D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b="1" dirty="0" smtClean="0"/>
              <a:t>E</a:t>
            </a:r>
            <a:endParaRPr lang="en-US" sz="7000" b="1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853160" y="2478909"/>
            <a:ext cx="1643605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016187" y="2478909"/>
            <a:ext cx="1643605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6968924" y="3171463"/>
            <a:ext cx="1738130" cy="0"/>
          </a:xfrm>
          <a:prstGeom prst="straightConnector1">
            <a:avLst/>
          </a:prstGeom>
          <a:ln w="5715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315200" y="3275635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New State</a:t>
            </a:r>
            <a:endParaRPr lang="en-US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5790924" y="3808069"/>
            <a:ext cx="17362" cy="78047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2442258" y="3644967"/>
            <a:ext cx="2349662" cy="155206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2884026" y="3047997"/>
            <a:ext cx="1643605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loud 54"/>
          <p:cNvSpPr/>
          <p:nvPr/>
        </p:nvSpPr>
        <p:spPr>
          <a:xfrm>
            <a:off x="8361743" y="4467828"/>
            <a:ext cx="3020992" cy="1977073"/>
          </a:xfrm>
          <a:prstGeom prst="cloud">
            <a:avLst/>
          </a:prstGeom>
          <a:ln cap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6957186" y="5197033"/>
            <a:ext cx="1277073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6957186" y="5670536"/>
            <a:ext cx="1277073" cy="2209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 rot="2075587">
            <a:off x="2132855" y="4487705"/>
            <a:ext cx="238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SUCCESS or FAILURE</a:t>
            </a:r>
            <a:endParaRPr lang="en-US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9276142" y="5182113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Server Data</a:t>
            </a:r>
            <a:endParaRPr lang="en-US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10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5" grpId="1"/>
      <p:bldP spid="45" grpId="2"/>
      <p:bldP spid="55" grpId="0" animBg="1"/>
      <p:bldP spid="63" grpId="0"/>
      <p:bldP spid="6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Pick Your Library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017" y="1915932"/>
            <a:ext cx="2540000" cy="254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35226" y="4731963"/>
            <a:ext cx="216758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NgRx</a:t>
            </a:r>
            <a:r>
              <a:rPr lang="en-US" sz="30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/Store</a:t>
            </a:r>
          </a:p>
        </p:txBody>
      </p:sp>
      <p:sp>
        <p:nvSpPr>
          <p:cNvPr id="8" name="Rectangle 7"/>
          <p:cNvSpPr/>
          <p:nvPr/>
        </p:nvSpPr>
        <p:spPr>
          <a:xfrm>
            <a:off x="7422103" y="4731963"/>
            <a:ext cx="252505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angular-redux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831" y="1915932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5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6494" y="3940453"/>
            <a:ext cx="2590800" cy="17526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HomePage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21383" y="4847059"/>
            <a:ext cx="2590800" cy="17526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TaskDetailsPage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320740" y="5746355"/>
            <a:ext cx="1992085" cy="4844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73357" y="4829801"/>
            <a:ext cx="2590800" cy="17526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ArchivePage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872714" y="5706102"/>
            <a:ext cx="1992085" cy="4844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887937" y="1647498"/>
            <a:ext cx="2590800" cy="17526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AppComponent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187294" y="2559841"/>
            <a:ext cx="1992085" cy="4844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State</a:t>
            </a:r>
            <a:endParaRPr lang="en-US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68086" y="578063"/>
            <a:ext cx="10613571" cy="7669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 smtClean="0"/>
              <a:t>Using </a:t>
            </a:r>
            <a:r>
              <a:rPr lang="en-US" dirty="0" err="1" smtClean="0"/>
              <a:t>ngrx</a:t>
            </a:r>
            <a:r>
              <a:rPr lang="en-US" dirty="0" smtClean="0"/>
              <a:t>/store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41799" y="4829801"/>
            <a:ext cx="1992085" cy="4844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State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470822" y="235801"/>
            <a:ext cx="4552826" cy="27576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 smtClean="0"/>
              <a:t>ngrx</a:t>
            </a:r>
            <a:endParaRPr lang="en-US" dirty="0" smtClean="0"/>
          </a:p>
        </p:txBody>
      </p:sp>
      <p:sp>
        <p:nvSpPr>
          <p:cNvPr id="27" name="Rectangle 26"/>
          <p:cNvSpPr/>
          <p:nvPr/>
        </p:nvSpPr>
        <p:spPr>
          <a:xfrm>
            <a:off x="8034668" y="2075426"/>
            <a:ext cx="1992085" cy="484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Store</a:t>
            </a:r>
            <a:endParaRPr lang="en-US" dirty="0"/>
          </a:p>
        </p:txBody>
      </p:sp>
      <p:cxnSp>
        <p:nvCxnSpPr>
          <p:cNvPr id="5" name="Straight Connector 4"/>
          <p:cNvCxnSpPr>
            <a:stCxn id="27" idx="2"/>
            <a:endCxn id="11" idx="3"/>
          </p:cNvCxnSpPr>
          <p:nvPr/>
        </p:nvCxnSpPr>
        <p:spPr>
          <a:xfrm flipH="1">
            <a:off x="5179379" y="2559841"/>
            <a:ext cx="3851332" cy="242208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7" idx="2"/>
            <a:endCxn id="9" idx="0"/>
          </p:cNvCxnSpPr>
          <p:nvPr/>
        </p:nvCxnSpPr>
        <p:spPr>
          <a:xfrm flipH="1">
            <a:off x="8868757" y="2559841"/>
            <a:ext cx="161954" cy="314626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7" idx="2"/>
            <a:endCxn id="7" idx="3"/>
          </p:cNvCxnSpPr>
          <p:nvPr/>
        </p:nvCxnSpPr>
        <p:spPr>
          <a:xfrm flipH="1">
            <a:off x="6312825" y="2559841"/>
            <a:ext cx="2717886" cy="3428722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7" idx="2"/>
            <a:endCxn id="15" idx="3"/>
          </p:cNvCxnSpPr>
          <p:nvPr/>
        </p:nvCxnSpPr>
        <p:spPr>
          <a:xfrm flipH="1">
            <a:off x="2833884" y="2559841"/>
            <a:ext cx="6196827" cy="2512168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8034668" y="754744"/>
            <a:ext cx="1992085" cy="3600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Action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8034668" y="1347398"/>
            <a:ext cx="1992085" cy="360062"/>
          </a:xfrm>
          <a:prstGeom prst="rect">
            <a:avLst/>
          </a:prstGeom>
          <a:solidFill>
            <a:srgbClr val="538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Reducer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635418" y="754744"/>
            <a:ext cx="1134849" cy="720124"/>
          </a:xfrm>
          <a:prstGeom prst="rect">
            <a:avLst/>
          </a:prstGeom>
          <a:solidFill>
            <a:srgbClr val="FF2D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Effects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2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5" grpId="0" animBg="1"/>
      <p:bldP spid="26" grpId="0" animBg="1"/>
      <p:bldP spid="27" grpId="0" animBg="1"/>
      <p:bldP spid="18" grpId="0" animBg="1"/>
      <p:bldP spid="19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764649" y="5246918"/>
            <a:ext cx="1295074" cy="457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94515" y="5246921"/>
            <a:ext cx="1295074" cy="457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522192" y="5246921"/>
            <a:ext cx="1295074" cy="457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46030" y="3734185"/>
            <a:ext cx="2198914" cy="457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Redux (ng-</a:t>
            </a:r>
            <a:r>
              <a:rPr lang="en-US" dirty="0" err="1" smtClean="0"/>
              <a:t>rx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49829" y="1447800"/>
            <a:ext cx="9895114" cy="457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HTML/CSS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22915" y="1904999"/>
            <a:ext cx="7522028" cy="457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Javascript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094515" y="4812641"/>
            <a:ext cx="6150428" cy="457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Node.JS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094515" y="2362196"/>
            <a:ext cx="2808514" cy="457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AngularJS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413172" y="2819784"/>
            <a:ext cx="3831771" cy="457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Angular 2/4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413172" y="3276595"/>
            <a:ext cx="3831771" cy="457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Ionic 2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1244943" y="1153886"/>
            <a:ext cx="0" cy="4932002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846902" y="608588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Today</a:t>
            </a:r>
            <a:endParaRPr lang="en-US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56521" y="408133"/>
            <a:ext cx="59725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Coding Background</a:t>
            </a:r>
            <a:endParaRPr lang="en-US" sz="4800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 rot="16200000">
            <a:off x="-507572" y="2525813"/>
            <a:ext cx="2931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Front-End</a:t>
            </a:r>
            <a:endParaRPr lang="en-US" sz="20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 rot="16200000">
            <a:off x="332613" y="5095220"/>
            <a:ext cx="12506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Back-End</a:t>
            </a:r>
            <a:endParaRPr lang="en-US" sz="20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0" y="4506686"/>
            <a:ext cx="12192000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356521" y="1219016"/>
            <a:ext cx="0" cy="4932002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644627" y="6151018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4</a:t>
            </a: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Years Ago</a:t>
            </a:r>
            <a:endParaRPr lang="en-US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24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53557" y="339089"/>
            <a:ext cx="5777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github.com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ngrx</a:t>
            </a:r>
            <a:r>
              <a:rPr lang="en-US" dirty="0">
                <a:solidFill>
                  <a:schemeClr val="bg1"/>
                </a:solidFill>
              </a:rPr>
              <a:t>/example-app/tree/master/</a:t>
            </a:r>
            <a:r>
              <a:rPr lang="en-US" dirty="0" err="1">
                <a:solidFill>
                  <a:schemeClr val="bg1"/>
                </a:solidFill>
              </a:rPr>
              <a:t>src</a:t>
            </a:r>
            <a:r>
              <a:rPr lang="en-US" dirty="0">
                <a:solidFill>
                  <a:schemeClr val="bg1"/>
                </a:solidFill>
              </a:rPr>
              <a:t>/app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524" y="952594"/>
            <a:ext cx="8087543" cy="540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1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63786" y="348569"/>
            <a:ext cx="59725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Connect</a:t>
            </a:r>
            <a:endParaRPr lang="en-US" sz="4800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04891" y="3333042"/>
            <a:ext cx="6039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Download Dolist</a:t>
            </a:r>
            <a:endParaRPr lang="en-US" sz="4800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87441" y="1198583"/>
            <a:ext cx="4988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scott@dolist.io</a:t>
            </a:r>
            <a:endParaRPr lang="en-US" sz="2800" b="1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588" y="1236973"/>
            <a:ext cx="525636" cy="5256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891" y="1896808"/>
            <a:ext cx="696152" cy="69615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616826" y="4164039"/>
            <a:ext cx="34708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http://</a:t>
            </a:r>
            <a:r>
              <a:rPr lang="en-US" sz="2800" b="1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bit.ly</a:t>
            </a:r>
            <a:r>
              <a:rPr lang="en-US" sz="28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US" sz="2800" b="1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dolist-io</a:t>
            </a:r>
            <a:endParaRPr lang="en-US" sz="2800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87441" y="1950870"/>
            <a:ext cx="46257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@</a:t>
            </a:r>
            <a:r>
              <a:rPr lang="en-US" sz="1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f</a:t>
            </a:r>
            <a:r>
              <a:rPr lang="en-US" sz="1400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ixitinpost42</a:t>
            </a:r>
          </a:p>
          <a:p>
            <a:r>
              <a:rPr lang="en-US" sz="1400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@</a:t>
            </a:r>
            <a:r>
              <a:rPr lang="en-US" sz="1400" b="1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dolist_io</a:t>
            </a:r>
            <a:endParaRPr lang="en-US" sz="1400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73171" y="818457"/>
            <a:ext cx="3427031" cy="6180539"/>
            <a:chOff x="7852705" y="818457"/>
            <a:chExt cx="3427031" cy="618053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52705" y="818457"/>
              <a:ext cx="3427031" cy="612365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55430" y="1659814"/>
              <a:ext cx="3016758" cy="5339182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5604891" y="4848764"/>
            <a:ext cx="6039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Jobs! </a:t>
            </a:r>
            <a:endParaRPr lang="en-US" sz="4800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71811" y="5670902"/>
            <a:ext cx="4988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</a:t>
            </a:r>
            <a:r>
              <a:rPr lang="en-US" sz="2800" b="1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cott.wittrock@ipreo.com</a:t>
            </a:r>
            <a:endParaRPr lang="en-US" sz="2800" b="1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958" y="5709292"/>
            <a:ext cx="525636" cy="5256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159" y="2713223"/>
            <a:ext cx="601884" cy="601884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6387441" y="2713223"/>
            <a:ext cx="46257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Triangle Dev - </a:t>
            </a:r>
            <a:r>
              <a:rPr lang="en-US" sz="1400" b="1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triangledevs.slack.com</a:t>
            </a:r>
            <a:endParaRPr lang="en-US" sz="1400" b="1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Triangle </a:t>
            </a:r>
            <a:r>
              <a:rPr lang="en-US" sz="1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Product - </a:t>
            </a:r>
            <a:r>
              <a:rPr lang="en-US" sz="1400" b="1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triproduct.slack.com</a:t>
            </a:r>
            <a:endParaRPr lang="en-US" sz="1400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4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02658" y="132162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Open </a:t>
            </a:r>
            <a:r>
              <a:rPr lang="en-US" dirty="0" smtClean="0"/>
              <a:t>Roles</a:t>
            </a:r>
            <a:r>
              <a:rPr lang="en-US" dirty="0"/>
              <a:t> </a:t>
            </a:r>
            <a:r>
              <a:rPr lang="en-US" dirty="0" smtClean="0"/>
              <a:t>@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706301" y="2733821"/>
            <a:ext cx="4343400" cy="1098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algn="ctr"/>
            <a:r>
              <a:rPr lang="en-US" dirty="0" smtClean="0"/>
              <a:t>Product Owner 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438694" y="2733821"/>
            <a:ext cx="4343400" cy="1098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algn="ctr"/>
            <a:r>
              <a:rPr lang="en-US" dirty="0" smtClean="0"/>
              <a:t>.NET Developer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47265" y="5227178"/>
            <a:ext cx="5237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Scott.wittrock@ipreo.com</a:t>
            </a:r>
            <a:endParaRPr lang="en-US" sz="2800" b="1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411" y="5227178"/>
            <a:ext cx="525636" cy="5256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001586" y="1598220"/>
            <a:ext cx="2385479" cy="692041"/>
          </a:xfrm>
          <a:prstGeom prst="rect">
            <a:avLst/>
          </a:prstGeom>
          <a:effectLst/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4174675" y="5824538"/>
            <a:ext cx="4343400" cy="587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algn="ctr"/>
            <a:r>
              <a:rPr lang="en-US" sz="1400" dirty="0" smtClean="0"/>
              <a:t>For more info: </a:t>
            </a:r>
            <a:r>
              <a:rPr lang="en-US" sz="1400" dirty="0" err="1" smtClean="0"/>
              <a:t>ipreo.com</a:t>
            </a:r>
            <a:r>
              <a:rPr lang="en-US" sz="1400" dirty="0" smtClean="0"/>
              <a:t>/careers</a:t>
            </a:r>
          </a:p>
        </p:txBody>
      </p:sp>
    </p:spTree>
    <p:extLst>
      <p:ext uri="{BB962C8B-B14F-4D97-AF65-F5344CB8AC3E}">
        <p14:creationId xmlns:p14="http://schemas.microsoft.com/office/powerpoint/2010/main" val="4044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05001" y="2804766"/>
            <a:ext cx="5584371" cy="7864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Cordova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1905001" y="2033242"/>
            <a:ext cx="5584371" cy="7864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Ionic</a:t>
            </a:r>
            <a:endParaRPr lang="en-US" sz="4000" dirty="0"/>
          </a:p>
        </p:txBody>
      </p:sp>
      <p:sp>
        <p:nvSpPr>
          <p:cNvPr id="6" name="Rectangle 5"/>
          <p:cNvSpPr/>
          <p:nvPr/>
        </p:nvSpPr>
        <p:spPr>
          <a:xfrm>
            <a:off x="1905001" y="1260355"/>
            <a:ext cx="5584371" cy="786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Angular 4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4760259" y="248335"/>
            <a:ext cx="2845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Mobile Stack</a:t>
            </a:r>
            <a:endParaRPr lang="en-US" sz="36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05002" y="5540828"/>
            <a:ext cx="9775370" cy="968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Core Services</a:t>
            </a:r>
            <a:endParaRPr lang="en-US" sz="4000" dirty="0"/>
          </a:p>
        </p:txBody>
      </p:sp>
      <p:sp>
        <p:nvSpPr>
          <p:cNvPr id="9" name="Rectangle 8"/>
          <p:cNvSpPr/>
          <p:nvPr/>
        </p:nvSpPr>
        <p:spPr>
          <a:xfrm>
            <a:off x="1905001" y="4378520"/>
            <a:ext cx="9775370" cy="865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Mobile Services (C#/.NET)</a:t>
            </a:r>
            <a:endParaRPr lang="en-US" sz="40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125848" y="2020980"/>
            <a:ext cx="2167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Front-End</a:t>
            </a:r>
            <a:endParaRPr lang="en-US" sz="36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93786" y="4972110"/>
            <a:ext cx="2103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Back-End</a:t>
            </a:r>
            <a:endParaRPr lang="en-US" sz="36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98170" y="1066800"/>
            <a:ext cx="10254343" cy="4310744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0" y="3984172"/>
            <a:ext cx="12192000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64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31" y="473036"/>
            <a:ext cx="3802378" cy="1186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2705" y="791496"/>
            <a:ext cx="3427031" cy="6123656"/>
          </a:xfrm>
          <a:prstGeom prst="rect">
            <a:avLst/>
          </a:prstGeom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735331" y="2000250"/>
            <a:ext cx="6208394" cy="44291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The task list that:</a:t>
            </a:r>
          </a:p>
          <a:p>
            <a:r>
              <a:rPr lang="en-US" dirty="0"/>
              <a:t>L</a:t>
            </a:r>
            <a:r>
              <a:rPr lang="en-US" dirty="0" smtClean="0"/>
              <a:t>earns your habits over time </a:t>
            </a:r>
          </a:p>
          <a:p>
            <a:r>
              <a:rPr lang="en-US" dirty="0" smtClean="0"/>
              <a:t>Suggests the right task at the right moment</a:t>
            </a:r>
          </a:p>
          <a:p>
            <a:r>
              <a:rPr lang="en-US" dirty="0" smtClean="0"/>
              <a:t>One list for every aspect of life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5331" y="4929299"/>
            <a:ext cx="6208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1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Download: http://</a:t>
            </a:r>
            <a:r>
              <a:rPr lang="en-US" sz="2800" b="1" spc="100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bit.ly</a:t>
            </a:r>
            <a:r>
              <a:rPr lang="en-US" sz="2800" b="1" spc="100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US" sz="2800" b="1" spc="100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dolist-io</a:t>
            </a:r>
            <a:endParaRPr lang="en-US" sz="2800" b="1" spc="1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5430" y="1632853"/>
            <a:ext cx="3016758" cy="533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07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5085" y="2291896"/>
            <a:ext cx="8218713" cy="930275"/>
          </a:xfrm>
        </p:spPr>
        <p:txBody>
          <a:bodyPr/>
          <a:lstStyle/>
          <a:p>
            <a:r>
              <a:rPr lang="en-US" dirty="0" smtClean="0"/>
              <a:t>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7741" y="3298371"/>
            <a:ext cx="8284027" cy="555172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Any data that is stored that can change in an app.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088572" y="2291896"/>
            <a:ext cx="1741714" cy="17417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76106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State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012371" y="3298371"/>
            <a:ext cx="3418116" cy="555172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Data from Database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377542" y="3298371"/>
            <a:ext cx="2830287" cy="555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UI Elements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002486" y="3298371"/>
            <a:ext cx="2351314" cy="555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mtClean="0"/>
              <a:t>Form Data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939143" y="5595256"/>
            <a:ext cx="2351314" cy="555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mtClean="0"/>
              <a:t>Error States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217229" y="5595256"/>
            <a:ext cx="2351314" cy="555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URL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45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236737"/>
            <a:ext cx="12192000" cy="819807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Storing State in Component</a:t>
            </a:r>
            <a:endParaRPr lang="en-US" sz="36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056544"/>
            <a:ext cx="12192000" cy="819807"/>
          </a:xfrm>
          <a:prstGeom prst="rect">
            <a:avLst/>
          </a:prstGeom>
          <a:solidFill>
            <a:srgbClr val="1E8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Data Down/Events Up</a:t>
            </a:r>
            <a:endParaRPr lang="en-US" sz="36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3876351"/>
            <a:ext cx="12192000" cy="819807"/>
          </a:xfrm>
          <a:prstGeom prst="rect">
            <a:avLst/>
          </a:prstGeom>
          <a:solidFill>
            <a:srgbClr val="1976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Roboto" charset="0"/>
                <a:ea typeface="Roboto" charset="0"/>
                <a:cs typeface="Roboto" charset="0"/>
              </a:rPr>
              <a:t>State in a Service</a:t>
            </a:r>
            <a:endParaRPr lang="en-US" sz="3600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696158"/>
            <a:ext cx="12192000" cy="819807"/>
          </a:xfrm>
          <a:prstGeom prst="rect">
            <a:avLst/>
          </a:prstGeom>
          <a:solidFill>
            <a:srgbClr val="1565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Roboto" charset="0"/>
                <a:ea typeface="Roboto" charset="0"/>
                <a:cs typeface="Roboto" charset="0"/>
              </a:rPr>
              <a:t>State Management Library</a:t>
            </a:r>
            <a:endParaRPr lang="en-US" sz="3600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38200" y="606399"/>
            <a:ext cx="10515600" cy="7669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 smtClean="0"/>
              <a:t>Levels of Complexity in State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38200" y="1712988"/>
            <a:ext cx="10515600" cy="31354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algn="ctr"/>
            <a:r>
              <a:rPr lang="en-US" sz="2000" dirty="0" smtClean="0"/>
              <a:t>Simple</a:t>
            </a:r>
            <a:endParaRPr lang="en-US" sz="20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38200" y="5614622"/>
            <a:ext cx="10515600" cy="31354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algn="ctr"/>
            <a:r>
              <a:rPr lang="en-US" sz="2000" dirty="0" smtClean="0"/>
              <a:t>Complex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01921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26204</TotalTime>
  <Words>564</Words>
  <Application>Microsoft Macintosh PowerPoint</Application>
  <PresentationFormat>Widescreen</PresentationFormat>
  <Paragraphs>254</Paragraphs>
  <Slides>31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Calibri</vt:lpstr>
      <vt:lpstr>Mangal</vt:lpstr>
      <vt:lpstr>Roboto</vt:lpstr>
      <vt:lpstr>Roboto Slab</vt:lpstr>
      <vt:lpstr>Wingdings</vt:lpstr>
      <vt:lpstr>Arial</vt:lpstr>
      <vt:lpstr>Office Theme</vt:lpstr>
      <vt:lpstr>Keeping State</vt:lpstr>
      <vt:lpstr>PowerPoint Presentation</vt:lpstr>
      <vt:lpstr>PowerPoint Presentation</vt:lpstr>
      <vt:lpstr>Open Roles @</vt:lpstr>
      <vt:lpstr>PowerPoint Presentation</vt:lpstr>
      <vt:lpstr>PowerPoint Presentation</vt:lpstr>
      <vt:lpstr>State</vt:lpstr>
      <vt:lpstr>Types of State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Redux</vt:lpstr>
      <vt:lpstr>The Parts of Redux</vt:lpstr>
      <vt:lpstr>How they work together</vt:lpstr>
      <vt:lpstr>Pick Your Library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Wittrock</dc:creator>
  <cp:lastModifiedBy>Scott wittrock</cp:lastModifiedBy>
  <cp:revision>113</cp:revision>
  <cp:lastPrinted>2017-04-18T02:52:39Z</cp:lastPrinted>
  <dcterms:created xsi:type="dcterms:W3CDTF">2017-02-15T01:22:22Z</dcterms:created>
  <dcterms:modified xsi:type="dcterms:W3CDTF">2017-08-18T01:04:33Z</dcterms:modified>
</cp:coreProperties>
</file>